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91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93" r:id="rId23"/>
    <p:sldId id="294" r:id="rId24"/>
    <p:sldId id="295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2AB2B7-6E05-4AB1-A1F7-27E0E6E74D1E}" v="179" dt="2025-12-18T20:20:56.605"/>
  </p1510:revLst>
</p1510:revInfo>
</file>

<file path=ppt/tableStyles.xml><?xml version="1.0" encoding="utf-8"?>
<a:tblStyleLst xmlns:a="http://schemas.openxmlformats.org/drawingml/2006/main" def="{FC6BD738-79B7-4D93-BCC6-6839C468865B}">
  <a:tblStyle styleId="{FC6BD738-79B7-4D93-BCC6-6839C468865B}" styleName="Table_0"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F81BD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F81BD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25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708025"/>
            <a:ext cx="4535488" cy="34020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5294" y="4343703"/>
            <a:ext cx="5027414" cy="409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75" tIns="44825" rIns="89675" bIns="44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2998AB6B-EEF8-2A65-DF8A-E1468672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:notes">
            <a:extLst>
              <a:ext uri="{FF2B5EF4-FFF2-40B4-BE49-F238E27FC236}">
                <a16:creationId xmlns:a16="http://schemas.microsoft.com/office/drawing/2014/main" id="{6CE43FB7-8E34-99D3-ED72-579914A45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6:notes">
            <a:extLst>
              <a:ext uri="{FF2B5EF4-FFF2-40B4-BE49-F238E27FC236}">
                <a16:creationId xmlns:a16="http://schemas.microsoft.com/office/drawing/2014/main" id="{5CD353C1-F86D-210B-3C60-DC608047AC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5440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82C389B8-AE4B-91A1-39A1-B2A09B87B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:notes">
            <a:extLst>
              <a:ext uri="{FF2B5EF4-FFF2-40B4-BE49-F238E27FC236}">
                <a16:creationId xmlns:a16="http://schemas.microsoft.com/office/drawing/2014/main" id="{09A630E2-5C3B-A91D-0D0E-95C2D546A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6:notes">
            <a:extLst>
              <a:ext uri="{FF2B5EF4-FFF2-40B4-BE49-F238E27FC236}">
                <a16:creationId xmlns:a16="http://schemas.microsoft.com/office/drawing/2014/main" id="{1F4F20C6-4D40-8A6E-B774-47AE129D7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6936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5ECDBF72-ED72-2208-DFDE-4CCCBD8B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:notes">
            <a:extLst>
              <a:ext uri="{FF2B5EF4-FFF2-40B4-BE49-F238E27FC236}">
                <a16:creationId xmlns:a16="http://schemas.microsoft.com/office/drawing/2014/main" id="{5417D036-9626-85AB-E5DC-4124162D70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6:notes">
            <a:extLst>
              <a:ext uri="{FF2B5EF4-FFF2-40B4-BE49-F238E27FC236}">
                <a16:creationId xmlns:a16="http://schemas.microsoft.com/office/drawing/2014/main" id="{69D7A771-648D-FF45-1370-DD633F144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4895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1371600" y="6687979"/>
            <a:ext cx="59848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SEC-  DEPARTMENT OF CSE(CS)– 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- 1 –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PROJECTWORKPHASE1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slide# -</a:t>
            </a: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457200" y="274638"/>
            <a:ext cx="8229600" cy="58420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57200" y="1027113"/>
            <a:ext cx="8229600" cy="540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2" descr="C:\Users\ELCOT\Desktop\Saveetha Logo.png"/>
          <p:cNvPicPr preferRelativeResize="0"/>
          <p:nvPr/>
        </p:nvPicPr>
        <p:blipFill rotWithShape="1">
          <a:blip r:embed="rId2">
            <a:alphaModFix/>
          </a:blip>
          <a:srcRect r="26620" b="28149"/>
          <a:stretch/>
        </p:blipFill>
        <p:spPr>
          <a:xfrm>
            <a:off x="6588225" y="2899"/>
            <a:ext cx="2570075" cy="2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kwebnew/AI-Powered-Advanced-Web-Application-Firewall.gi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Projectworkphase1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(19AI70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228600" y="914400"/>
            <a:ext cx="86106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algn="ctr"/>
            <a:r>
              <a:rPr lang="en-US" sz="3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Powered Advanced Web Application Firewall</a:t>
            </a:r>
          </a:p>
          <a:p>
            <a:pPr algn="ctr"/>
            <a:endParaRPr sz="22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by:</a:t>
            </a:r>
          </a:p>
          <a:p>
            <a:pPr algn="ctr">
              <a:lnSpc>
                <a:spcPct val="120000"/>
              </a:lnSpc>
              <a:buSzPct val="100000"/>
            </a:pPr>
            <a:r>
              <a:rPr lang="en-IN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V.SRIRAM (212222103002)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120000"/>
              </a:lnSpc>
              <a:buSzPct val="100000"/>
            </a:pPr>
            <a:r>
              <a:rPr lang="en-IN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R.SUROTHAAMAN (212222103003)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IN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M.PAVITHRA (212222100032)</a:t>
            </a:r>
            <a:endParaRPr sz="2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2022-2026 Batch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TEAM NO: 58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the guidance of:</a:t>
            </a:r>
          </a:p>
          <a:p>
            <a:pPr lvl="0" algn="ctr">
              <a:buSzPct val="100000"/>
            </a:pPr>
            <a:r>
              <a:rPr lang="en-IN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V.SWEDHA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NAME OF THE GUIDE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SzPct val="100000"/>
            </a:pPr>
            <a:r>
              <a:rPr lang="en-IN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V.SWEDHA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Designation,Department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34619" algn="l" rtl="0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-304800" y="5486400"/>
            <a:ext cx="9829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ENGINEERING(CS)</a:t>
            </a:r>
            <a:endParaRPr sz="3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5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SAVEETHA ENGINEERING COLLEGE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(Autonomous Institution – UGC, Govt. of India)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(Affiliated to Anna University, Approved by AICTE - Accredited by NBA &amp; NAAC – ‘A’ Grade - ISO 9001:2015 Certified)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Saveetha Nagar,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Thandalam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Chennai-602 105,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TamilNadu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INDIA.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01294" algn="l" rtl="0">
              <a:lnSpc>
                <a:spcPct val="100000"/>
              </a:lnSpc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000" y="5114925"/>
            <a:ext cx="685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319"/>
              <a:buFont typeface="Calibri"/>
              <a:buNone/>
            </a:pPr>
            <a:r>
              <a:rPr lang="en-US" sz="3759" dirty="0"/>
              <a:t>Architecture Diagram/Flow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A6A5A-AD7E-A4BA-216C-7355AB42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1" t="17174" b="10540"/>
          <a:stretch>
            <a:fillRect/>
          </a:stretch>
        </p:blipFill>
        <p:spPr>
          <a:xfrm>
            <a:off x="577654" y="1202327"/>
            <a:ext cx="7988691" cy="38777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8F0906-9138-5C9B-2F8A-AF67E18D2A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01"/>
          <a:stretch>
            <a:fillRect/>
          </a:stretch>
        </p:blipFill>
        <p:spPr bwMode="auto">
          <a:xfrm>
            <a:off x="577654" y="5080096"/>
            <a:ext cx="7988690" cy="12879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 dirty="0"/>
              <a:t>Design-Use Case Diagram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94D41-097A-2AAF-3708-4A7A8FEB6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" y="941832"/>
            <a:ext cx="7461504" cy="497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 dirty="0"/>
              <a:t>Design-Class Diagram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1DE7F9-7BA0-D72C-9FF9-1C0780A3E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8" b="11006"/>
          <a:stretch>
            <a:fillRect/>
          </a:stretch>
        </p:blipFill>
        <p:spPr bwMode="auto">
          <a:xfrm>
            <a:off x="841248" y="1356542"/>
            <a:ext cx="7461504" cy="41449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/>
              <a:t>Sequence Diagram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D2AE99-A399-EC98-1D93-0A2F8B5BD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0"/>
          <a:stretch>
            <a:fillRect/>
          </a:stretch>
        </p:blipFill>
        <p:spPr bwMode="auto">
          <a:xfrm>
            <a:off x="841248" y="1502191"/>
            <a:ext cx="7461504" cy="3853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Algorithms used</a:t>
            </a:r>
            <a:endParaRPr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Machine Learning–Based Threat Detection Model:</a:t>
            </a:r>
            <a:br>
              <a:rPr lang="en-US" sz="2400" dirty="0"/>
            </a:br>
            <a:endParaRPr lang="en-US" sz="2400" dirty="0"/>
          </a:p>
          <a:p>
            <a:pPr indent="-457200">
              <a:spcBef>
                <a:spcPts val="0"/>
              </a:spcBef>
            </a:pPr>
            <a:r>
              <a:rPr lang="en-US" sz="2400" dirty="0"/>
              <a:t>The Machine Learning–based Threat Detection Model is used to analyze incoming web traffic in real time.</a:t>
            </a:r>
          </a:p>
          <a:p>
            <a:pPr indent="-457200">
              <a:spcBef>
                <a:spcPts val="0"/>
              </a:spcBef>
            </a:pPr>
            <a:r>
              <a:rPr lang="en-US" sz="2400" dirty="0"/>
              <a:t>It classifies HTTP requests as normal or malicious based on extracted features from headers, URLs, and payloads.</a:t>
            </a:r>
          </a:p>
          <a:p>
            <a:pPr indent="-457200">
              <a:spcBef>
                <a:spcPts val="0"/>
              </a:spcBef>
            </a:pPr>
            <a:r>
              <a:rPr lang="en-US" sz="2400" dirty="0"/>
              <a:t>It is trained using labeled web traffic data containing both legitimate and attack requests.</a:t>
            </a:r>
          </a:p>
          <a:p>
            <a:pPr indent="-457200">
              <a:spcBef>
                <a:spcPts val="0"/>
              </a:spcBef>
            </a:pPr>
            <a:r>
              <a:rPr lang="en-US" sz="2400" dirty="0"/>
              <a:t>It improves detection accuracy without increasing response latency.</a:t>
            </a:r>
          </a:p>
          <a:p>
            <a:pPr indent="-457200">
              <a:spcBef>
                <a:spcPts val="0"/>
              </a:spcBef>
            </a:pPr>
            <a:r>
              <a:rPr lang="en-US" sz="2400" dirty="0"/>
              <a:t>It enables adaptive learning by identifying new attack patterns and reducing false positives during request filtering.</a:t>
            </a:r>
            <a:endParaRPr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Algorithms used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Anomaly Detection and Dynamic WAF Rule Generation Algorithm: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This algorithm identifies abnormal behavior by comparing incoming traffic patterns with normal baseline traffic.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It detects attacks such as SQL Injection, Cross-Site Scripting (XSS), and brute-force attempts.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Based on detected threats, it dynamically generates and updates Web Application Firewall rules.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It automatically blocks malicious requests and IP addresses in real time.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It ensures continuous protection by adapting firewall rules according to evolving attack behaviors.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Hardware and software selection </a:t>
            </a:r>
            <a:endParaRPr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4294967295"/>
          </p:nvPr>
        </p:nvSpPr>
        <p:spPr>
          <a:xfrm>
            <a:off x="457200" y="914538"/>
            <a:ext cx="8229600" cy="57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0">
              <a:buNone/>
            </a:pPr>
            <a:r>
              <a:rPr lang="en-IN" sz="2000" b="1" dirty="0"/>
              <a:t>Hardware:</a:t>
            </a:r>
          </a:p>
          <a:p>
            <a:r>
              <a:rPr lang="en-IN" sz="2000" dirty="0"/>
              <a:t>The project uses the following hardware components:</a:t>
            </a:r>
          </a:p>
          <a:p>
            <a:r>
              <a:rPr lang="en-IN" sz="2000" dirty="0"/>
              <a:t>Server or cloud system for hosting the WAF</a:t>
            </a:r>
          </a:p>
          <a:p>
            <a:r>
              <a:rPr lang="en-IN" sz="2000" dirty="0"/>
              <a:t>Load balancer (Nginx) for traffic distribution</a:t>
            </a:r>
          </a:p>
          <a:p>
            <a:r>
              <a:rPr lang="en-IN" sz="2000" dirty="0"/>
              <a:t>Storage for logs and ML models</a:t>
            </a:r>
          </a:p>
          <a:p>
            <a:r>
              <a:rPr lang="en-IN" sz="2000" dirty="0"/>
              <a:t>Network infrastructure for HTTP/HTTPS traffic</a:t>
            </a:r>
          </a:p>
          <a:p>
            <a:pPr marL="25400" indent="0">
              <a:buNone/>
            </a:pPr>
            <a:r>
              <a:rPr lang="en-IN" sz="2000" b="1" dirty="0"/>
              <a:t>Software:</a:t>
            </a:r>
          </a:p>
          <a:p>
            <a:r>
              <a:rPr lang="en-IN" sz="2000" dirty="0"/>
              <a:t>The project uses the following software components:</a:t>
            </a:r>
          </a:p>
          <a:p>
            <a:r>
              <a:rPr lang="en-IN" sz="2000" dirty="0"/>
              <a:t>Python programming language</a:t>
            </a:r>
          </a:p>
          <a:p>
            <a:r>
              <a:rPr lang="en-IN" sz="2000" dirty="0"/>
              <a:t>Flask / </a:t>
            </a:r>
            <a:r>
              <a:rPr lang="en-IN" sz="2000" dirty="0" err="1"/>
              <a:t>FastAPI</a:t>
            </a:r>
            <a:r>
              <a:rPr lang="en-IN" sz="2000" dirty="0"/>
              <a:t> framework</a:t>
            </a:r>
          </a:p>
          <a:p>
            <a:r>
              <a:rPr lang="en-IN" sz="2000" dirty="0"/>
              <a:t>Machine learning using Scikit-learn</a:t>
            </a:r>
          </a:p>
          <a:p>
            <a:r>
              <a:rPr lang="en-IN" sz="2000" dirty="0"/>
              <a:t>Nginx web server and load balancer</a:t>
            </a:r>
          </a:p>
          <a:p>
            <a:r>
              <a:rPr lang="en-IN" sz="2000" dirty="0"/>
              <a:t>Docker and Docker Compose</a:t>
            </a:r>
          </a:p>
          <a:p>
            <a:r>
              <a:rPr lang="en-IN" sz="2000" dirty="0"/>
              <a:t>Prometheus and Grafana for monitoring</a:t>
            </a:r>
          </a:p>
          <a:p>
            <a:r>
              <a:rPr lang="en-IN" sz="2000" dirty="0"/>
              <a:t>Linux operating system</a:t>
            </a:r>
          </a:p>
        </p:txBody>
      </p:sp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27660">
              <a:spcBef>
                <a:spcPts val="0"/>
              </a:spcBef>
              <a:buSzPct val="133333"/>
            </a:pPr>
            <a:r>
              <a:rPr lang="en-US" sz="2400" dirty="0"/>
              <a:t>The system is implemented using Python-based web technologies and containerized services.</a:t>
            </a:r>
          </a:p>
          <a:p>
            <a:pPr marL="342900" indent="-327660">
              <a:spcBef>
                <a:spcPts val="0"/>
              </a:spcBef>
              <a:buSzPct val="133333"/>
            </a:pPr>
            <a:r>
              <a:rPr lang="en-US" sz="2400" dirty="0"/>
              <a:t>Nginx is used as a load balancer to route incoming traffic to multiple WAF nodes.</a:t>
            </a:r>
          </a:p>
          <a:p>
            <a:pPr marL="342900" indent="-327660">
              <a:spcBef>
                <a:spcPts val="0"/>
              </a:spcBef>
              <a:buSzPct val="133333"/>
            </a:pPr>
            <a:r>
              <a:rPr lang="en-US" sz="2400" dirty="0"/>
              <a:t>HTTP requests are intercepted and analyzed using a security middleware.</a:t>
            </a:r>
          </a:p>
          <a:p>
            <a:pPr marL="342900" indent="-327660">
              <a:spcBef>
                <a:spcPts val="0"/>
              </a:spcBef>
              <a:buSzPct val="133333"/>
            </a:pPr>
            <a:r>
              <a:rPr lang="en-US" sz="2400" dirty="0"/>
              <a:t>Relevant features are extracted and passed to the machine learning engine.</a:t>
            </a:r>
          </a:p>
          <a:p>
            <a:pPr marL="342900" indent="-327660">
              <a:spcBef>
                <a:spcPts val="0"/>
              </a:spcBef>
              <a:buSzPct val="133333"/>
            </a:pPr>
            <a:r>
              <a:rPr lang="en-US" sz="2400" dirty="0"/>
              <a:t>The ML model classifies requests as normal or malicious.</a:t>
            </a:r>
          </a:p>
          <a:p>
            <a:pPr marL="342900" indent="-327660">
              <a:spcBef>
                <a:spcPts val="0"/>
              </a:spcBef>
              <a:buSzPct val="133333"/>
            </a:pPr>
            <a:r>
              <a:rPr lang="en-US" sz="2400" dirty="0"/>
              <a:t>Based on the prediction, dynamic WAF rules are generated to allow or block traffic.</a:t>
            </a:r>
          </a:p>
          <a:p>
            <a:pPr marL="342900" indent="-327660">
              <a:spcBef>
                <a:spcPts val="0"/>
              </a:spcBef>
              <a:buSzPct val="133333"/>
            </a:pPr>
            <a:r>
              <a:rPr lang="en-US" sz="2400" dirty="0"/>
              <a:t>All security events and metrics are logged and visualized using monitoring tools.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Important Code segments</a:t>
            </a:r>
            <a:endParaRPr dirty="0"/>
          </a:p>
        </p:txBody>
      </p:sp>
      <p:sp>
        <p:nvSpPr>
          <p:cNvPr id="222" name="Google Shape;222;p34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 algn="just">
              <a:spcBef>
                <a:spcPts val="0"/>
              </a:spcBef>
              <a:buSzPct val="177777"/>
              <a:buNone/>
            </a:pPr>
            <a:r>
              <a:rPr lang="en-US" sz="2400" b="1" dirty="0"/>
              <a:t>Dynamic WAF Rule Generation (AI Driven)</a:t>
            </a:r>
          </a:p>
          <a:p>
            <a:pPr marL="76200" indent="0" algn="just">
              <a:spcBef>
                <a:spcPts val="0"/>
              </a:spcBef>
              <a:buSzPct val="177777"/>
              <a:buNone/>
            </a:pPr>
            <a:endParaRPr lang="en-US" sz="2400" b="1" dirty="0"/>
          </a:p>
          <a:p>
            <a:pPr marL="76200" lvl="0" indent="0" algn="just">
              <a:spcBef>
                <a:spcPts val="0"/>
              </a:spcBef>
              <a:buSzPct val="177777"/>
              <a:buNone/>
            </a:pPr>
            <a:r>
              <a:rPr lang="en-US" sz="2400" dirty="0"/>
              <a:t>def </a:t>
            </a:r>
            <a:r>
              <a:rPr lang="en-US" sz="2400" dirty="0" err="1"/>
              <a:t>generate_rules_from_threats</a:t>
            </a:r>
            <a:r>
              <a:rPr lang="en-US" sz="2400" dirty="0"/>
              <a:t>(self, threats):</a:t>
            </a:r>
          </a:p>
          <a:p>
            <a:pPr marL="76200" lvl="0" indent="0" algn="just">
              <a:spcBef>
                <a:spcPts val="0"/>
              </a:spcBef>
              <a:buSzPct val="177777"/>
              <a:buNone/>
            </a:pPr>
            <a:r>
              <a:rPr lang="en-US" sz="2400" dirty="0"/>
              <a:t>    if </a:t>
            </a:r>
            <a:r>
              <a:rPr lang="en-US" sz="2400" dirty="0" err="1"/>
              <a:t>len</a:t>
            </a:r>
            <a:r>
              <a:rPr lang="en-US" sz="2400" dirty="0"/>
              <a:t>(</a:t>
            </a:r>
            <a:r>
              <a:rPr lang="en-US" sz="2400" dirty="0" err="1"/>
              <a:t>threat_list</a:t>
            </a:r>
            <a:r>
              <a:rPr lang="en-US" sz="2400" dirty="0"/>
              <a:t>) &gt;= 3:</a:t>
            </a:r>
          </a:p>
          <a:p>
            <a:pPr marL="76200" lvl="0" indent="0" algn="just">
              <a:spcBef>
                <a:spcPts val="0"/>
              </a:spcBef>
              <a:buSzPct val="177777"/>
              <a:buNone/>
            </a:pPr>
            <a:r>
              <a:rPr lang="en-US" sz="2400" dirty="0"/>
              <a:t>        rule = self._</a:t>
            </a:r>
            <a:r>
              <a:rPr lang="en-US" sz="2400" dirty="0" err="1"/>
              <a:t>generate_rule_for_threat_type</a:t>
            </a:r>
            <a:r>
              <a:rPr lang="en-US" sz="2400" dirty="0"/>
              <a:t>()</a:t>
            </a: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None/>
            </a:pPr>
            <a:endParaRPr lang="en-IN" sz="2400" dirty="0"/>
          </a:p>
          <a:p>
            <a:pPr marL="25400" indent="0">
              <a:buNone/>
            </a:pPr>
            <a:r>
              <a:rPr lang="en-US" sz="2400" b="1" dirty="0"/>
              <a:t>Description:</a:t>
            </a:r>
            <a:endParaRPr lang="en-US" sz="2400" dirty="0"/>
          </a:p>
          <a:p>
            <a:r>
              <a:rPr lang="en-US" sz="2400" dirty="0"/>
              <a:t>Uses ML threat predictions to create </a:t>
            </a:r>
            <a:r>
              <a:rPr lang="en-US" sz="2400" b="1" dirty="0"/>
              <a:t>dynamic WAF rules</a:t>
            </a:r>
            <a:endParaRPr lang="en-US" sz="2400" dirty="0"/>
          </a:p>
          <a:p>
            <a:r>
              <a:rPr lang="en-US" sz="2400" dirty="0"/>
              <a:t>Generates rules for </a:t>
            </a:r>
            <a:r>
              <a:rPr lang="en-US" sz="2400" b="1" dirty="0"/>
              <a:t>SQL Injection, XSS, Bot attacks</a:t>
            </a:r>
            <a:endParaRPr lang="en-US" sz="2400" dirty="0"/>
          </a:p>
          <a:p>
            <a:r>
              <a:rPr lang="en-US" sz="2400" dirty="0"/>
              <a:t>Automatically blocks </a:t>
            </a:r>
            <a:r>
              <a:rPr lang="en-US" sz="2400" b="1" dirty="0"/>
              <a:t>IPs, URLs, User-Agents</a:t>
            </a:r>
            <a:endParaRPr lang="en-US" sz="2400" dirty="0"/>
          </a:p>
          <a:p>
            <a:r>
              <a:rPr lang="en-US" sz="2400" dirty="0"/>
              <a:t>Prevents duplicate rules and manages rule expiry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Important Code segments</a:t>
            </a:r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Nginx Rule Conversion &amp; Validation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def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to_nginx_config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(self):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   return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f"deny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{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self.condition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};"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def _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validate_nginx_config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(self, config):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   return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syntax_check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and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security_check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25400" indent="0">
              <a:buNone/>
            </a:pPr>
            <a:r>
              <a:rPr lang="en-IN" sz="2400" b="1" dirty="0"/>
              <a:t>Description:</a:t>
            </a:r>
            <a:endParaRPr lang="en-IN" sz="2400" dirty="0"/>
          </a:p>
          <a:p>
            <a:r>
              <a:rPr lang="en-IN" sz="2400" dirty="0"/>
              <a:t>Converts AI-generated rules into </a:t>
            </a:r>
            <a:r>
              <a:rPr lang="en-IN" sz="2400" b="1" dirty="0"/>
              <a:t>valid Nginx configuration</a:t>
            </a:r>
            <a:endParaRPr lang="en-IN" sz="2400" dirty="0"/>
          </a:p>
          <a:p>
            <a:r>
              <a:rPr lang="en-IN" sz="2400" dirty="0"/>
              <a:t>Validates:</a:t>
            </a:r>
          </a:p>
          <a:p>
            <a:pPr lvl="1"/>
            <a:r>
              <a:rPr lang="en-IN" sz="2400" dirty="0"/>
              <a:t>Syntax correctness</a:t>
            </a:r>
          </a:p>
          <a:p>
            <a:pPr lvl="1"/>
            <a:r>
              <a:rPr lang="en-IN" sz="2400" dirty="0"/>
              <a:t>Regex patterns</a:t>
            </a:r>
          </a:p>
          <a:p>
            <a:pPr lvl="1"/>
            <a:r>
              <a:rPr lang="en-IN" sz="2400" dirty="0"/>
              <a:t>Security directives</a:t>
            </a:r>
          </a:p>
          <a:p>
            <a:r>
              <a:rPr lang="en-IN" sz="2400" dirty="0"/>
              <a:t>Ensures </a:t>
            </a:r>
            <a:r>
              <a:rPr lang="en-IN" sz="2400" b="1" dirty="0"/>
              <a:t>safe deployment without server crash</a:t>
            </a:r>
            <a:endParaRPr lang="en-IN" sz="2400" dirty="0"/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695A24CF-1085-532D-2AC7-9ECB12F0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14400"/>
            <a:ext cx="8229600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Statement of the Problem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 of the Project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Architectural Diagram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Flow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 Used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  <a:p>
            <a:pPr marL="895350" lvl="8" indent="-447675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 Diagram</a:t>
            </a:r>
          </a:p>
          <a:p>
            <a:pPr marL="895350" lvl="8" indent="-447675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Diagram</a:t>
            </a:r>
          </a:p>
          <a:p>
            <a:pPr marL="895350" lvl="8" indent="-447675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Sequence Diagram</a:t>
            </a:r>
            <a:endParaRPr kumimoji="0" lang="en-US" altLang="en-US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 Code Segments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and Results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Cases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Work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Important Code segments</a:t>
            </a: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>
              <a:spcBef>
                <a:spcPts val="320"/>
              </a:spcBef>
              <a:buSzPct val="320000"/>
              <a:buNone/>
            </a:pPr>
            <a:r>
              <a:rPr lang="en-US" sz="2400" b="1" dirty="0"/>
              <a:t>Secure Rule Deployment Across Nginx Nodes</a:t>
            </a:r>
          </a:p>
          <a:p>
            <a:pPr marL="342900" lvl="0" indent="-342900" algn="just">
              <a:spcBef>
                <a:spcPts val="320"/>
              </a:spcBef>
              <a:buSzPct val="320000"/>
              <a:buNone/>
            </a:pPr>
            <a:endParaRPr lang="en-US"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20"/>
              </a:spcBef>
              <a:buSzPct val="3200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async def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deploy_rules_to_all_nodes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(self, config):</a:t>
            </a:r>
          </a:p>
          <a:p>
            <a:pPr marL="342900" lvl="0" indent="-342900" algn="just">
              <a:spcBef>
                <a:spcPts val="320"/>
              </a:spcBef>
              <a:buSzPct val="3200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   await self._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deploy_to_node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(node, config)</a:t>
            </a:r>
          </a:p>
          <a:p>
            <a:pPr marL="342900" lvl="0" indent="-342900" algn="just">
              <a:spcBef>
                <a:spcPts val="320"/>
              </a:spcBef>
              <a:buSzPct val="320000"/>
              <a:buNone/>
            </a:pPr>
            <a:endParaRPr lang="en-IN"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indent="0">
              <a:buNone/>
            </a:pPr>
            <a:r>
              <a:rPr lang="en-US" sz="2400" b="1" dirty="0"/>
              <a:t>Description:</a:t>
            </a:r>
            <a:endParaRPr lang="en-US" sz="2400" dirty="0"/>
          </a:p>
          <a:p>
            <a:r>
              <a:rPr lang="en-US" sz="2400" dirty="0"/>
              <a:t>Deploys WAF rules to </a:t>
            </a:r>
            <a:r>
              <a:rPr lang="en-US" sz="2400" b="1" dirty="0"/>
              <a:t>multiple Nginx nodes</a:t>
            </a:r>
            <a:endParaRPr lang="en-US" sz="2400" dirty="0"/>
          </a:p>
          <a:p>
            <a:r>
              <a:rPr lang="en-US" sz="2400" dirty="0"/>
              <a:t>Supports </a:t>
            </a:r>
            <a:r>
              <a:rPr lang="en-US" sz="2400" b="1" dirty="0"/>
              <a:t>Docker, API, and SSH-based deployment</a:t>
            </a:r>
            <a:endParaRPr lang="en-US" sz="2400" dirty="0"/>
          </a:p>
          <a:p>
            <a:r>
              <a:rPr lang="en-US" sz="2400" dirty="0"/>
              <a:t>Includes </a:t>
            </a:r>
            <a:r>
              <a:rPr lang="en-US" sz="2400" b="1" dirty="0"/>
              <a:t>backup, rollback, and verification</a:t>
            </a:r>
            <a:endParaRPr lang="en-US" sz="2400" dirty="0"/>
          </a:p>
          <a:p>
            <a:r>
              <a:rPr lang="en-US" sz="2400" dirty="0"/>
              <a:t>Ensures </a:t>
            </a:r>
            <a:r>
              <a:rPr lang="en-US" sz="2400" b="1" dirty="0"/>
              <a:t>high availability and fault tolerance</a:t>
            </a:r>
            <a:endParaRPr 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Output</a:t>
            </a: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0C06A8-AA44-17DF-B8BD-26A7F59FC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183362"/>
            <a:ext cx="864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CA922B55-3B49-4685-AD8B-61D1B354A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B032273E-8FF9-FCF7-102B-4B5B0B03D07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Output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25449-2678-D352-65DB-C92C367B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20" y="1210512"/>
            <a:ext cx="8596560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23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C13A5DB0-475A-8748-1813-BFF764CB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F352780C-09B1-201D-EFB2-A5B36536E2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Output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E1750-933F-29B6-2415-B85E0630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183362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4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8B0D69DC-A744-55CA-B9AB-7E424C44D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24986C2D-46BE-227E-806E-4DBA415B91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Output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6A4A3-6C87-9BA1-76F4-D69B4F746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183362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4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Test Cases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96604E-4242-8BD8-D48A-B4FA47E7D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187865"/>
              </p:ext>
            </p:extLst>
          </p:nvPr>
        </p:nvGraphicFramePr>
        <p:xfrm>
          <a:off x="457198" y="914538"/>
          <a:ext cx="8229600" cy="5668819"/>
        </p:xfrm>
        <a:graphic>
          <a:graphicData uri="http://schemas.openxmlformats.org/drawingml/2006/table">
            <a:tbl>
              <a:tblPr firstRow="1" bandRow="1">
                <a:tableStyleId>{FC6BD738-79B7-4D93-BCC6-6839C468865B}</a:tableStyleId>
              </a:tblPr>
              <a:tblGrid>
                <a:gridCol w="314357">
                  <a:extLst>
                    <a:ext uri="{9D8B030D-6E8A-4147-A177-3AD203B41FA5}">
                      <a16:colId xmlns:a16="http://schemas.microsoft.com/office/drawing/2014/main" val="252334879"/>
                    </a:ext>
                  </a:extLst>
                </a:gridCol>
                <a:gridCol w="973717">
                  <a:extLst>
                    <a:ext uri="{9D8B030D-6E8A-4147-A177-3AD203B41FA5}">
                      <a16:colId xmlns:a16="http://schemas.microsoft.com/office/drawing/2014/main" val="2403733054"/>
                    </a:ext>
                  </a:extLst>
                </a:gridCol>
                <a:gridCol w="1060756">
                  <a:extLst>
                    <a:ext uri="{9D8B030D-6E8A-4147-A177-3AD203B41FA5}">
                      <a16:colId xmlns:a16="http://schemas.microsoft.com/office/drawing/2014/main" val="3204358941"/>
                    </a:ext>
                  </a:extLst>
                </a:gridCol>
                <a:gridCol w="1160541">
                  <a:extLst>
                    <a:ext uri="{9D8B030D-6E8A-4147-A177-3AD203B41FA5}">
                      <a16:colId xmlns:a16="http://schemas.microsoft.com/office/drawing/2014/main" val="1786839041"/>
                    </a:ext>
                  </a:extLst>
                </a:gridCol>
                <a:gridCol w="1160541">
                  <a:extLst>
                    <a:ext uri="{9D8B030D-6E8A-4147-A177-3AD203B41FA5}">
                      <a16:colId xmlns:a16="http://schemas.microsoft.com/office/drawing/2014/main" val="2914425839"/>
                    </a:ext>
                  </a:extLst>
                </a:gridCol>
                <a:gridCol w="2807186">
                  <a:extLst>
                    <a:ext uri="{9D8B030D-6E8A-4147-A177-3AD203B41FA5}">
                      <a16:colId xmlns:a16="http://schemas.microsoft.com/office/drawing/2014/main" val="3053556832"/>
                    </a:ext>
                  </a:extLst>
                </a:gridCol>
                <a:gridCol w="752502">
                  <a:extLst>
                    <a:ext uri="{9D8B030D-6E8A-4147-A177-3AD203B41FA5}">
                      <a16:colId xmlns:a16="http://schemas.microsoft.com/office/drawing/2014/main" val="1337319219"/>
                    </a:ext>
                  </a:extLst>
                </a:gridCol>
              </a:tblGrid>
              <a:tr h="43606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S.No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Module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Case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 Output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Output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8622242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Authentication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 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 username &amp; password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Returns JWT token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JWT token returned, e.g., </a:t>
                      </a: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eyJhbGciOiJIUzI1NiIsInR5cCI...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48415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Authentication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Invalid 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Wrong credentials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 Unauthorized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 Unauthorized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94420704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Management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new user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 token + user data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 Created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 Created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9864874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Management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 users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 token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 of users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[{"id":1,"name":"John"},{"id":2,"name":"Alice"}]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8866847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Engine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training JSON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completes, model saved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completed successfully, model saved to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models/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61390115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Engine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 threat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HTTP request data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 threat label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Threat label: </a:t>
                      </a: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SQL Injection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6087005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Engine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Incremental training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threat data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updated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updated with new threat data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24202348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 Collector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collection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URLs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Collector starts, logs traffic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Collector started on nodes: </a:t>
                      </a: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[node1, node2]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3580877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 Collector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Stop collection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 nodes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Collection stops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Collection stopped for all nodes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2556789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 Stats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Fetch stats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 metrics JSON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{"requests":1200,"blocked":35,"anomalies":5}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4228934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 Rules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Generate rules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Threat prediction data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Nginx rules file generated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nginx_rules.conf</a:t>
                      </a: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8"/>
                        </a:rPr>
                        <a:t> generated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0684411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 Rules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Deploy rules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IDs + rules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Rules deployed to nodes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Rules deployed successfully to nodes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[node1,node2]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2551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Test Cases</a:t>
            </a: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4AD150-0631-BF90-BFBE-18AF2285E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64787"/>
              </p:ext>
            </p:extLst>
          </p:nvPr>
        </p:nvGraphicFramePr>
        <p:xfrm>
          <a:off x="457198" y="914538"/>
          <a:ext cx="8229600" cy="5668819"/>
        </p:xfrm>
        <a:graphic>
          <a:graphicData uri="http://schemas.openxmlformats.org/drawingml/2006/table">
            <a:tbl>
              <a:tblPr firstRow="1" bandRow="1">
                <a:tableStyleId>{FC6BD738-79B7-4D93-BCC6-6839C468865B}</a:tableStyleId>
              </a:tblPr>
              <a:tblGrid>
                <a:gridCol w="314357">
                  <a:extLst>
                    <a:ext uri="{9D8B030D-6E8A-4147-A177-3AD203B41FA5}">
                      <a16:colId xmlns:a16="http://schemas.microsoft.com/office/drawing/2014/main" val="252334879"/>
                    </a:ext>
                  </a:extLst>
                </a:gridCol>
                <a:gridCol w="973717">
                  <a:extLst>
                    <a:ext uri="{9D8B030D-6E8A-4147-A177-3AD203B41FA5}">
                      <a16:colId xmlns:a16="http://schemas.microsoft.com/office/drawing/2014/main" val="2403733054"/>
                    </a:ext>
                  </a:extLst>
                </a:gridCol>
                <a:gridCol w="1060756">
                  <a:extLst>
                    <a:ext uri="{9D8B030D-6E8A-4147-A177-3AD203B41FA5}">
                      <a16:colId xmlns:a16="http://schemas.microsoft.com/office/drawing/2014/main" val="3204358941"/>
                    </a:ext>
                  </a:extLst>
                </a:gridCol>
                <a:gridCol w="1160541">
                  <a:extLst>
                    <a:ext uri="{9D8B030D-6E8A-4147-A177-3AD203B41FA5}">
                      <a16:colId xmlns:a16="http://schemas.microsoft.com/office/drawing/2014/main" val="1786839041"/>
                    </a:ext>
                  </a:extLst>
                </a:gridCol>
                <a:gridCol w="1160541">
                  <a:extLst>
                    <a:ext uri="{9D8B030D-6E8A-4147-A177-3AD203B41FA5}">
                      <a16:colId xmlns:a16="http://schemas.microsoft.com/office/drawing/2014/main" val="2914425839"/>
                    </a:ext>
                  </a:extLst>
                </a:gridCol>
                <a:gridCol w="2807186">
                  <a:extLst>
                    <a:ext uri="{9D8B030D-6E8A-4147-A177-3AD203B41FA5}">
                      <a16:colId xmlns:a16="http://schemas.microsoft.com/office/drawing/2014/main" val="3053556832"/>
                    </a:ext>
                  </a:extLst>
                </a:gridCol>
                <a:gridCol w="752502">
                  <a:extLst>
                    <a:ext uri="{9D8B030D-6E8A-4147-A177-3AD203B41FA5}">
                      <a16:colId xmlns:a16="http://schemas.microsoft.com/office/drawing/2014/main" val="1337319219"/>
                    </a:ext>
                  </a:extLst>
                </a:gridCol>
              </a:tblGrid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 Rules</a:t>
                      </a:r>
                    </a:p>
                  </a:txBody>
                  <a:tcPr marL="7620" marR="7620" marT="7620" marB="0" anchor="ctr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Rollback rules</a:t>
                      </a:r>
                    </a:p>
                  </a:txBody>
                  <a:tcPr marL="7620" marR="7620" marT="7620" marB="0" anchor="ctr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IDs</a:t>
                      </a:r>
                    </a:p>
                  </a:txBody>
                  <a:tcPr marL="7620" marR="7620" marT="7620" marB="0" anchor="ctr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Rules reverted</a:t>
                      </a:r>
                    </a:p>
                  </a:txBody>
                  <a:tcPr marL="7620" marR="7620" marT="7620" marB="0" anchor="ctr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Rules rolled back successfully</a:t>
                      </a:r>
                    </a:p>
                  </a:txBody>
                  <a:tcPr marL="7620" marR="7620" marT="7620" marB="0" anchor="ctr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622242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Nginx Node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node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JSON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added, status OK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added: </a:t>
                      </a: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node3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status OK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48415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Nginx Node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status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connectivity and health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node1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is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UP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latency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20ms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94420704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 Panel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status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 panel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Real-time status shown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Dashboard shows all services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UP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9864874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 Panel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Start/Stop service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starts/stops successfully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</a:t>
                      </a: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WAF</a:t>
                      </a: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started successfully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8866847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Grafana metrics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 Grafana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Metrics displayed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Grafana dashboard displays CPU, memory, requests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61390115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Prometheus metrics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/metrics endpoint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 metrics output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{"http_requests_total":1200,"threats_detected":35}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6087005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Slack/email alert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Threat detected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 sent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 sent to Slack/email for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SQL Injection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24202348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Security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Emergency shutdown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 token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services stop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services stopped, nodes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[node1,node2]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3580877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Security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 IP range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CIDR + reason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blocked in WAF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range </a:t>
                      </a: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192.168.1.0/24</a:t>
                      </a: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blocked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2556789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Rate limiting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request volume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Requests limited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 Too Many Requests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4228934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token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 Unauthorized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 Unauthorized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0684411"/>
                  </a:ext>
                </a:extLst>
              </a:tr>
              <a:tr h="4360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Logging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 logs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 requests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Logs stored and filtered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Logs stored in MongoDB, filtered by threat 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2551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indent="0">
              <a:buNone/>
            </a:pPr>
            <a:r>
              <a:rPr lang="en-US" sz="2400" b="1" dirty="0"/>
              <a:t>Machine Learning Performance</a:t>
            </a:r>
            <a:endParaRPr lang="en-US" sz="2400" dirty="0"/>
          </a:p>
          <a:p>
            <a:r>
              <a:rPr lang="en-US" sz="2400" b="1" dirty="0"/>
              <a:t>Accuracy:</a:t>
            </a:r>
            <a:r>
              <a:rPr lang="en-US" sz="2400" dirty="0"/>
              <a:t> 90%</a:t>
            </a:r>
          </a:p>
          <a:p>
            <a:r>
              <a:rPr lang="en-US" sz="2400" b="1" dirty="0"/>
              <a:t>Precision:</a:t>
            </a:r>
            <a:r>
              <a:rPr lang="en-US" sz="2400" dirty="0"/>
              <a:t> 93%</a:t>
            </a:r>
          </a:p>
          <a:p>
            <a:r>
              <a:rPr lang="en-US" sz="2400" b="1" dirty="0"/>
              <a:t>Recall:</a:t>
            </a:r>
            <a:r>
              <a:rPr lang="en-US" sz="2400" dirty="0"/>
              <a:t> 92%</a:t>
            </a:r>
          </a:p>
          <a:p>
            <a:pPr marL="25400" indent="0">
              <a:buNone/>
            </a:pPr>
            <a:r>
              <a:rPr lang="en-US" sz="2400" b="1" dirty="0"/>
              <a:t>Inference</a:t>
            </a:r>
            <a:endParaRPr lang="en-US" sz="2400" dirty="0"/>
          </a:p>
          <a:p>
            <a:r>
              <a:rPr lang="en-US" sz="2400" dirty="0"/>
              <a:t>Fast detection</a:t>
            </a:r>
          </a:p>
          <a:p>
            <a:r>
              <a:rPr lang="en-US" sz="2400" dirty="0"/>
              <a:t>Reliable predictions</a:t>
            </a:r>
          </a:p>
          <a:p>
            <a:r>
              <a:rPr lang="en-US" sz="2400" dirty="0"/>
              <a:t>Low false positives</a:t>
            </a:r>
          </a:p>
          <a:p>
            <a:r>
              <a:rPr lang="en-US" sz="2400" dirty="0"/>
              <a:t>Real-time analysis</a:t>
            </a:r>
          </a:p>
          <a:p>
            <a:r>
              <a:rPr lang="en-US" sz="2400" dirty="0"/>
              <a:t>Improved system 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39A45-10D0-0D7D-86D6-1A2EED260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01" t="14844" r="13749" b="13750"/>
          <a:stretch>
            <a:fillRect/>
          </a:stretch>
        </p:blipFill>
        <p:spPr>
          <a:xfrm>
            <a:off x="4224528" y="2036069"/>
            <a:ext cx="4462272" cy="27858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292" name="Google Shape;292;p44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279400">
              <a:spcBef>
                <a:spcPts val="0"/>
              </a:spcBef>
              <a:buSzPts val="2200"/>
            </a:pPr>
            <a:r>
              <a:rPr lang="en-US" sz="2400" dirty="0"/>
              <a:t>The </a:t>
            </a:r>
            <a:r>
              <a:rPr lang="en-US" sz="2400" b="1" dirty="0"/>
              <a:t>AI-Powered Advanced Web Application Firewall</a:t>
            </a:r>
            <a:r>
              <a:rPr lang="en-US" sz="2400" dirty="0"/>
              <a:t> successfully demonstrates the use of machine learning to monitor and analyze web traffic in real time.</a:t>
            </a:r>
          </a:p>
          <a:p>
            <a:pPr marL="342900" indent="-279400">
              <a:spcBef>
                <a:spcPts val="0"/>
              </a:spcBef>
              <a:buSzPts val="2200"/>
            </a:pPr>
            <a:endParaRPr lang="en-US" sz="2400" dirty="0"/>
          </a:p>
          <a:p>
            <a:pPr marL="342900" indent="-279400">
              <a:spcBef>
                <a:spcPts val="0"/>
              </a:spcBef>
              <a:buSzPts val="2200"/>
            </a:pPr>
            <a:r>
              <a:rPr lang="en-US" sz="2400" dirty="0"/>
              <a:t>The system intelligently detects malicious requests, blocks potential threats, and dynamically generates security rules.</a:t>
            </a:r>
          </a:p>
          <a:p>
            <a:pPr marL="342900" indent="-279400">
              <a:spcBef>
                <a:spcPts val="0"/>
              </a:spcBef>
              <a:buSzPts val="2200"/>
            </a:pPr>
            <a:endParaRPr lang="en-US" sz="2400" dirty="0"/>
          </a:p>
          <a:p>
            <a:pPr marL="342900" indent="-279400">
              <a:spcBef>
                <a:spcPts val="0"/>
              </a:spcBef>
              <a:buSzPts val="2200"/>
            </a:pPr>
            <a:r>
              <a:rPr lang="en-US" sz="2400" dirty="0"/>
              <a:t>By combining automation with AI, the firewall reduces manual intervention, improves detection accuracy, and enhances overall web application security.</a:t>
            </a:r>
          </a:p>
          <a:p>
            <a:pPr marL="342900" indent="-279400">
              <a:spcBef>
                <a:spcPts val="0"/>
              </a:spcBef>
              <a:buSzPts val="2200"/>
            </a:pPr>
            <a:endParaRPr lang="en-US" sz="2400" dirty="0"/>
          </a:p>
          <a:p>
            <a:pPr marL="342900" indent="-279400">
              <a:spcBef>
                <a:spcPts val="0"/>
              </a:spcBef>
              <a:buSzPts val="2200"/>
            </a:pPr>
            <a:r>
              <a:rPr lang="en-US" sz="2400" dirty="0"/>
              <a:t>This project proves that AI-based WAF solutions are effective, scalable, and suitable for modern web environments.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66700">
              <a:spcBef>
                <a:spcPts val="400"/>
              </a:spcBef>
              <a:buSzPts val="2000"/>
              <a:buFont typeface="Noto Sans Symbols"/>
              <a:buChar char="•"/>
            </a:pPr>
            <a:r>
              <a:rPr lang="en-US" sz="2400" dirty="0"/>
              <a:t>In future, the system can be enhanced by training the machine learning model with larger and more diverse real-world traffic datasets to improve detection accuracy.</a:t>
            </a:r>
            <a:br>
              <a:rPr lang="en-US" sz="2400" dirty="0"/>
            </a:br>
            <a:endParaRPr lang="en-US" sz="2400" dirty="0"/>
          </a:p>
          <a:p>
            <a:pPr marL="342900" lvl="0" indent="-266700">
              <a:spcBef>
                <a:spcPts val="400"/>
              </a:spcBef>
              <a:buSzPts val="2000"/>
              <a:buFont typeface="Noto Sans Symbols"/>
              <a:buChar char="•"/>
            </a:pPr>
            <a:r>
              <a:rPr lang="en-US" sz="2400" dirty="0"/>
              <a:t>Advanced deep learning techniques can be integrated to identify zero-day and evolving cyber attacks more effectively.</a:t>
            </a:r>
            <a:br>
              <a:rPr lang="en-US" sz="2400" dirty="0"/>
            </a:br>
            <a:endParaRPr lang="en-US" sz="2400" dirty="0"/>
          </a:p>
          <a:p>
            <a:pPr marL="342900" lvl="0" indent="-266700">
              <a:spcBef>
                <a:spcPts val="400"/>
              </a:spcBef>
              <a:buSzPts val="2000"/>
              <a:buFont typeface="Noto Sans Symbols"/>
              <a:buChar char="•"/>
            </a:pPr>
            <a:r>
              <a:rPr lang="en-US" sz="2400" dirty="0"/>
              <a:t>The firewall can be extended to support cloud-native and distributed environments with auto-scaling capabilities.</a:t>
            </a:r>
            <a:br>
              <a:rPr lang="en-US" sz="2400" dirty="0"/>
            </a:br>
            <a:endParaRPr lang="en-US" sz="2400" dirty="0"/>
          </a:p>
          <a:p>
            <a:pPr marL="342900" lvl="0" indent="-266700">
              <a:spcBef>
                <a:spcPts val="400"/>
              </a:spcBef>
              <a:buSzPts val="2000"/>
              <a:buFont typeface="Noto Sans Symbols"/>
              <a:buChar char="•"/>
            </a:pPr>
            <a:r>
              <a:rPr lang="en-US" sz="2400" dirty="0"/>
              <a:t>Integration with threat intelligence feeds and SIEM tools can further strengthen real-time threat response and security analytics.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C0668-D8FD-FE53-C938-FCB2FAAE39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199" y="1166842"/>
            <a:ext cx="822959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AI-Powered Advanced Web Application Firewall (WAF)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security system designed to protect web applications from cyber threats.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the rapid growth of web applications, attacks such as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Injection, Cross-Site Scripting (XSS), and DDoS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have become increasingly common.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Traditional WAFs rely on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static, rule-based mechanisms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which are often ineffective against evolving or unknown attacks.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Artificial Intelligence (AI) and Machine Learning (ML)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enable intelligent traffic analysis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threat detection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integrates AI/ML techniques to create an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and intelligent WAF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that improves security dynamically.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EEC8788-2103-6F7A-32D7-66B4365B3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14400"/>
            <a:ext cx="82296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Patcha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J. M. Park,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Overview of Anomaly Detection Techniques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Computer Networks, 2007.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N. Moustafa and J. Slay,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UNSW-NB15: A Comprehensive Data Set for Network Intrusion Detection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IEEE, 2015.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Z. Alom et al.,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Intrusion Detection Systems Using Deep Learning Techniques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IEEE Access, 2019.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GitHub Repository: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https://github.com/Darkwebnew/AI-Powered-Advanced-Web-Application-Firewall.git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Demo Video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Demonstration of AI-Powered Advanced Web Application Firewall (Self-Recorded)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Questions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2925" y="2292525"/>
            <a:ext cx="3753125" cy="24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Statement of the Problem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A0135-EE68-943C-ABFD-8897F1FCDF2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982176"/>
            <a:ext cx="82296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AI-powered WAF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protect web applications from cyber threats.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models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detect malicious web traffic.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monitoring dashboard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alerts.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 and efficiency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threat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 developers, IT security teams, enterprises.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Deliverables: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 AI/ML model for traffic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Functional WAF system with monitoring dashboard.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Documentation of architecture, model, and performance.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Scope of the project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0">
              <a:buNone/>
            </a:pPr>
            <a:r>
              <a:rPr lang="en-IN" sz="2400" b="1" dirty="0"/>
              <a:t>Focus:</a:t>
            </a:r>
            <a:endParaRPr lang="en-IN" sz="2400" dirty="0"/>
          </a:p>
          <a:p>
            <a:r>
              <a:rPr lang="en-IN" sz="2400" dirty="0"/>
              <a:t>AI-powered Web Application Firewall (WAF)</a:t>
            </a:r>
          </a:p>
          <a:p>
            <a:r>
              <a:rPr lang="en-IN" sz="2400" dirty="0"/>
              <a:t>Real-time detection and blocking of cyber threats</a:t>
            </a:r>
          </a:p>
          <a:p>
            <a:r>
              <a:rPr lang="en-IN" sz="2400" dirty="0"/>
              <a:t>Dashboard for monitoring traffic and alerts</a:t>
            </a:r>
          </a:p>
          <a:p>
            <a:pPr marL="25400" indent="0">
              <a:buNone/>
            </a:pPr>
            <a:r>
              <a:rPr lang="en-IN" sz="2400" b="1" dirty="0"/>
              <a:t>Target Audience:</a:t>
            </a:r>
            <a:endParaRPr lang="en-IN" sz="2400" dirty="0"/>
          </a:p>
          <a:p>
            <a:r>
              <a:rPr lang="en-IN" sz="2400" dirty="0"/>
              <a:t>Web developers &amp; administrators</a:t>
            </a:r>
          </a:p>
          <a:p>
            <a:r>
              <a:rPr lang="en-IN" sz="2400" dirty="0"/>
              <a:t>Enterprises needing web security</a:t>
            </a:r>
          </a:p>
          <a:p>
            <a:r>
              <a:rPr lang="en-IN" sz="2400" dirty="0"/>
              <a:t>IT security professionals</a:t>
            </a:r>
          </a:p>
          <a:p>
            <a:pPr marL="25400" indent="0">
              <a:buNone/>
            </a:pPr>
            <a:r>
              <a:rPr lang="en-IN" sz="2400" b="1" dirty="0"/>
              <a:t>Deliverables:</a:t>
            </a:r>
            <a:endParaRPr lang="en-IN" sz="2400" dirty="0"/>
          </a:p>
          <a:p>
            <a:r>
              <a:rPr lang="en-IN" sz="2400" dirty="0"/>
              <a:t>AI/ML models detecting SQL Injection, XSS, DDoS</a:t>
            </a:r>
          </a:p>
          <a:p>
            <a:r>
              <a:rPr lang="en-IN" sz="2400" dirty="0"/>
              <a:t>Functional WAF with monitoring &amp; alerts</a:t>
            </a:r>
          </a:p>
          <a:p>
            <a:r>
              <a:rPr lang="en-IN" sz="2400" dirty="0"/>
              <a:t>Documentation &amp; scalable deployment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Scope of the project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457200" y="934915"/>
            <a:ext cx="8229600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0">
              <a:buNone/>
            </a:pPr>
            <a:r>
              <a:rPr lang="en-US" sz="2400" b="1" dirty="0"/>
              <a:t>Inclusions:</a:t>
            </a:r>
            <a:endParaRPr lang="en-US" sz="2400" dirty="0"/>
          </a:p>
          <a:p>
            <a:r>
              <a:rPr lang="en-US" sz="2400" dirty="0"/>
              <a:t>Collect and preprocess web traffic logs.</a:t>
            </a:r>
          </a:p>
          <a:p>
            <a:r>
              <a:rPr lang="en-US" sz="2400" dirty="0"/>
              <a:t>Extract features from HTTP requests and patterns.</a:t>
            </a:r>
          </a:p>
          <a:p>
            <a:r>
              <a:rPr lang="en-US" sz="2400" dirty="0"/>
              <a:t>Build AI/ML detection models.</a:t>
            </a:r>
          </a:p>
          <a:p>
            <a:r>
              <a:rPr lang="en-US" sz="2400" dirty="0"/>
              <a:t>Develop a user-friendly dashboard.</a:t>
            </a:r>
          </a:p>
          <a:p>
            <a:r>
              <a:rPr lang="en-US" sz="2400" dirty="0"/>
              <a:t>Implement real-time threat blocking and alerts.</a:t>
            </a:r>
          </a:p>
          <a:p>
            <a:pPr marL="25400" indent="0">
              <a:buNone/>
            </a:pPr>
            <a:r>
              <a:rPr lang="en-US" sz="2400" b="1" dirty="0"/>
              <a:t>Exclusions:</a:t>
            </a:r>
            <a:endParaRPr lang="en-US" sz="2400" dirty="0"/>
          </a:p>
          <a:p>
            <a:r>
              <a:rPr lang="en-US" sz="2400" dirty="0"/>
              <a:t>No hardware-level network security.</a:t>
            </a:r>
          </a:p>
          <a:p>
            <a:r>
              <a:rPr lang="en-US" sz="2400" dirty="0"/>
              <a:t>Not for non-web or offline applications.</a:t>
            </a:r>
          </a:p>
          <a:p>
            <a:r>
              <a:rPr lang="en-US" sz="2400" dirty="0"/>
              <a:t>No integration with third-party cloud security services.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Scope of the project</a:t>
            </a:r>
            <a:endParaRPr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4294967295"/>
          </p:nvPr>
        </p:nvSpPr>
        <p:spPr>
          <a:xfrm>
            <a:off x="457200" y="1008184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400" b="1" dirty="0"/>
              <a:t>Data Collection:</a:t>
            </a:r>
            <a:r>
              <a:rPr lang="en-US" sz="2400" dirty="0"/>
              <a:t> Use web traffic logs with labeled normal and malicious requests.</a:t>
            </a:r>
          </a:p>
          <a:p>
            <a:r>
              <a:rPr lang="en-US" sz="2400" b="1" dirty="0"/>
              <a:t>Preprocessing:</a:t>
            </a:r>
            <a:r>
              <a:rPr lang="en-US" sz="2400" dirty="0"/>
              <a:t> Clean data and extract relevant features for ML analysis.</a:t>
            </a:r>
          </a:p>
          <a:p>
            <a:r>
              <a:rPr lang="en-US" sz="2400" b="1" dirty="0"/>
              <a:t>Limitations:</a:t>
            </a:r>
            <a:endParaRPr lang="en-US" sz="2400" dirty="0"/>
          </a:p>
          <a:p>
            <a:pPr lvl="1"/>
            <a:r>
              <a:rPr lang="en-US" sz="2400" dirty="0"/>
              <a:t>Dataset may not include all types of web attacks.</a:t>
            </a:r>
          </a:p>
          <a:p>
            <a:pPr lvl="1"/>
            <a:r>
              <a:rPr lang="en-US" sz="2400" dirty="0"/>
              <a:t>Real-time performance may depend on server capacity.</a:t>
            </a:r>
          </a:p>
          <a:p>
            <a:pPr lvl="1"/>
            <a:r>
              <a:rPr lang="en-US" sz="2400" dirty="0"/>
              <a:t>AI model accuracy may vary with unseen traffic patterns.</a:t>
            </a:r>
          </a:p>
          <a:p>
            <a:pPr lvl="1"/>
            <a:r>
              <a:rPr lang="en-US" sz="2400" dirty="0"/>
              <a:t>Continuous updates needed for evolving threats.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 dirty="0"/>
              <a:t>Methodology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5BD13-087A-09A2-DA38-65F966CEB0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199" y="1049666"/>
            <a:ext cx="822960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Gather web traffic logs (normal and malicious requests).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Preprocessing: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Clean data and extract features from HTTP requests and headers.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AI/ML Model Development: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Train models to classify requests as safe or malicious.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Dashboard: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Build a user-friendly interface for monitoring traffic and alerts.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&amp; Testing: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Combine AI model with dashboard; validate accuracy and performance.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 dirty="0"/>
              <a:t>Methodology</a:t>
            </a:r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indent="0">
              <a:buNone/>
            </a:pPr>
            <a:r>
              <a:rPr lang="en-US" sz="2400" b="1" dirty="0"/>
              <a:t>Traffic Analysis &amp; AI Integration:</a:t>
            </a:r>
            <a:endParaRPr lang="en-US" sz="2400" dirty="0"/>
          </a:p>
          <a:p>
            <a:r>
              <a:rPr lang="en-US" sz="2400" b="1" dirty="0"/>
              <a:t>Collect Traffic Data:</a:t>
            </a:r>
            <a:r>
              <a:rPr lang="en-US" sz="2400" dirty="0"/>
              <a:t> Gather normal and malicious web requests.</a:t>
            </a:r>
          </a:p>
          <a:p>
            <a:r>
              <a:rPr lang="en-US" sz="2400" b="1" dirty="0"/>
              <a:t>Preprocess Data:</a:t>
            </a:r>
            <a:r>
              <a:rPr lang="en-US" sz="2400" dirty="0"/>
              <a:t> Clean, normalize, and extract features from HTTP requests.</a:t>
            </a:r>
          </a:p>
          <a:p>
            <a:r>
              <a:rPr lang="en-US" sz="2400" b="1" dirty="0"/>
              <a:t>Develop AI/ML Model:</a:t>
            </a:r>
            <a:r>
              <a:rPr lang="en-US" sz="2400" dirty="0"/>
              <a:t> Train models to classify requests as safe or malicious.</a:t>
            </a:r>
          </a:p>
          <a:p>
            <a:r>
              <a:rPr lang="en-US" sz="2400" b="1" dirty="0"/>
              <a:t>Web Dashboard:</a:t>
            </a:r>
            <a:r>
              <a:rPr lang="en-US" sz="2400" dirty="0"/>
              <a:t> Create a user-friendly interface for monitoring and alerts.</a:t>
            </a:r>
          </a:p>
          <a:p>
            <a:r>
              <a:rPr lang="en-US" sz="2400" b="1" dirty="0"/>
              <a:t>Integration &amp; Testing:</a:t>
            </a:r>
            <a:r>
              <a:rPr lang="en-US" sz="2400" dirty="0"/>
              <a:t> Combine AI model with dashboard; test for accuracy and performance.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2059</Words>
  <Application>Microsoft Office PowerPoint</Application>
  <PresentationFormat>On-screen Show (4:3)</PresentationFormat>
  <Paragraphs>402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 Unicode MS</vt:lpstr>
      <vt:lpstr>Arial</vt:lpstr>
      <vt:lpstr>Calibri</vt:lpstr>
      <vt:lpstr>Noto Sans Symbols</vt:lpstr>
      <vt:lpstr>Times New Roman</vt:lpstr>
      <vt:lpstr>Office Theme</vt:lpstr>
      <vt:lpstr>PowerPoint Presentation</vt:lpstr>
      <vt:lpstr>Agenda</vt:lpstr>
      <vt:lpstr>Introduction</vt:lpstr>
      <vt:lpstr>Statement of the Problem</vt:lpstr>
      <vt:lpstr>Scope of the project</vt:lpstr>
      <vt:lpstr>Scope of the project</vt:lpstr>
      <vt:lpstr>Scope of the project</vt:lpstr>
      <vt:lpstr>Methodology</vt:lpstr>
      <vt:lpstr>Methodology</vt:lpstr>
      <vt:lpstr>Architecture Diagram/Flow</vt:lpstr>
      <vt:lpstr>Design-Use Case Diagram</vt:lpstr>
      <vt:lpstr>Design-Class Diagram</vt:lpstr>
      <vt:lpstr>Sequence Diagram</vt:lpstr>
      <vt:lpstr>Algorithms used</vt:lpstr>
      <vt:lpstr>Algorithms used</vt:lpstr>
      <vt:lpstr>Hardware and software selection </vt:lpstr>
      <vt:lpstr>Implementation</vt:lpstr>
      <vt:lpstr>Important Code segments</vt:lpstr>
      <vt:lpstr>Important Code segments</vt:lpstr>
      <vt:lpstr>Important Code segments</vt:lpstr>
      <vt:lpstr>Output</vt:lpstr>
      <vt:lpstr>Output</vt:lpstr>
      <vt:lpstr>Output</vt:lpstr>
      <vt:lpstr>Output</vt:lpstr>
      <vt:lpstr>Test Cases</vt:lpstr>
      <vt:lpstr>Test Cases</vt:lpstr>
      <vt:lpstr>Results</vt:lpstr>
      <vt:lpstr>Conclusion</vt:lpstr>
      <vt:lpstr>Future Work</vt:lpstr>
      <vt:lpstr>References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SRIRAM V</dc:creator>
  <cp:lastModifiedBy>SRIRAM V</cp:lastModifiedBy>
  <cp:revision>6</cp:revision>
  <dcterms:modified xsi:type="dcterms:W3CDTF">2025-12-20T18:27:53Z</dcterms:modified>
</cp:coreProperties>
</file>